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Default Extension="tiff" ContentType="image/tiff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  <p:sldMasterId id="2147483799" r:id="rId2"/>
  </p:sldMasterIdLst>
  <p:notesMasterIdLst>
    <p:notesMasterId r:id="rId35"/>
  </p:notesMasterIdLst>
  <p:handoutMasterIdLst>
    <p:handoutMasterId r:id="rId36"/>
  </p:handoutMasterIdLst>
  <p:sldIdLst>
    <p:sldId id="356" r:id="rId3"/>
    <p:sldId id="357" r:id="rId4"/>
    <p:sldId id="358" r:id="rId5"/>
    <p:sldId id="359" r:id="rId6"/>
    <p:sldId id="419" r:id="rId7"/>
    <p:sldId id="393" r:id="rId8"/>
    <p:sldId id="420" r:id="rId9"/>
    <p:sldId id="421" r:id="rId10"/>
    <p:sldId id="422" r:id="rId11"/>
    <p:sldId id="423" r:id="rId12"/>
    <p:sldId id="424" r:id="rId13"/>
    <p:sldId id="425" r:id="rId14"/>
    <p:sldId id="394" r:id="rId15"/>
    <p:sldId id="426" r:id="rId16"/>
    <p:sldId id="427" r:id="rId17"/>
    <p:sldId id="428" r:id="rId18"/>
    <p:sldId id="429" r:id="rId19"/>
    <p:sldId id="430" r:id="rId20"/>
    <p:sldId id="431" r:id="rId21"/>
    <p:sldId id="432" r:id="rId22"/>
    <p:sldId id="433" r:id="rId23"/>
    <p:sldId id="435" r:id="rId24"/>
    <p:sldId id="436" r:id="rId25"/>
    <p:sldId id="437" r:id="rId26"/>
    <p:sldId id="438" r:id="rId27"/>
    <p:sldId id="439" r:id="rId28"/>
    <p:sldId id="440" r:id="rId29"/>
    <p:sldId id="434" r:id="rId30"/>
    <p:sldId id="443" r:id="rId31"/>
    <p:sldId id="441" r:id="rId32"/>
    <p:sldId id="442" r:id="rId33"/>
    <p:sldId id="392" r:id="rId34"/>
  </p:sldIdLst>
  <p:sldSz cx="9144000" cy="6858000" type="screen4x3"/>
  <p:notesSz cx="6858000" cy="9144000"/>
  <p:custDataLst>
    <p:tags r:id="rId37"/>
  </p:custDataLst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ptech" initials="A" lastIdx="45" clrIdx="0"/>
  <p:cmAuthor id="1" name="n.bami" initials="n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36A2"/>
    <a:srgbClr val="F61828"/>
    <a:srgbClr val="FFFF99"/>
    <a:srgbClr val="007E39"/>
    <a:srgbClr val="4411D5"/>
    <a:srgbClr val="C0007B"/>
    <a:srgbClr val="AC1418"/>
    <a:srgbClr val="FFCC00"/>
    <a:srgbClr val="004E4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07" autoAdjust="0"/>
    <p:restoredTop sz="96448" autoAdjust="0"/>
  </p:normalViewPr>
  <p:slideViewPr>
    <p:cSldViewPr>
      <p:cViewPr>
        <p:scale>
          <a:sx n="70" d="100"/>
          <a:sy n="70" d="100"/>
        </p:scale>
        <p:origin x="-486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gs" Target="tags/tag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70DF8904-1D84-4BB6-AAF3-D34F7B9FEE91}" type="datetime1">
              <a:rPr lang="en-US"/>
              <a:pPr>
                <a:defRPr/>
              </a:pPr>
              <a:t>4/1/2013</a:t>
            </a:fld>
            <a:endParaRPr lang="en-US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2AF2A2C3-5D27-492F-B00E-8D3B8595EC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52538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A3474123-3793-4D37-AE19-75C97A7D4EB3}" type="datetime1">
              <a:rPr lang="en-US"/>
              <a:pPr>
                <a:defRPr/>
              </a:pPr>
              <a:t>4/1/2013</a:t>
            </a:fld>
            <a:endParaRPr lang="en-US" dirty="0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6AE1F710-3F4D-4CB2-B8EF-AD2B0CD3788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35509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3"/>
          <p:cNvSpPr txBox="1">
            <a:spLocks noChangeArrowheads="1"/>
          </p:cNvSpPr>
          <p:nvPr userDrawn="1"/>
        </p:nvSpPr>
        <p:spPr bwMode="auto">
          <a:xfrm>
            <a:off x="1752600" y="365760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latin typeface="Book Antiqua" pitchFamily="18" charset="0"/>
              </a:rPr>
              <a:t>Session: 1</a:t>
            </a:r>
            <a:endParaRPr lang="en-US" sz="2800" b="1" dirty="0">
              <a:latin typeface="Book Antiqua" pitchFamily="18" charset="0"/>
            </a:endParaRPr>
          </a:p>
        </p:txBody>
      </p:sp>
      <p:sp>
        <p:nvSpPr>
          <p:cNvPr id="18" name="Text Box 11"/>
          <p:cNvSpPr txBox="1">
            <a:spLocks noChangeArrowheads="1"/>
          </p:cNvSpPr>
          <p:nvPr userDrawn="1"/>
        </p:nvSpPr>
        <p:spPr bwMode="auto">
          <a:xfrm>
            <a:off x="914400" y="4419600"/>
            <a:ext cx="7315200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4500" b="1" i="1" dirty="0" smtClean="0">
                <a:effectLst>
                  <a:reflection blurRad="6350" stA="55000" endA="300" endPos="45500" dir="5400000" sy="-100000" algn="bl" rotWithShape="0"/>
                </a:effectLst>
                <a:latin typeface="Book Antiqua" pitchFamily="18" charset="0"/>
              </a:rPr>
              <a:t>Introduction to the Web</a:t>
            </a:r>
            <a:endParaRPr lang="en-US" sz="4500" b="1" i="1" dirty="0">
              <a:effectLst>
                <a:reflection blurRad="6350" stA="55000" endA="300" endPos="45500" dir="5400000" sy="-100000" algn="bl" rotWithShape="0"/>
              </a:effectLst>
              <a:latin typeface="Book Antiqua" pitchFamily="18" charset="0"/>
            </a:endParaRPr>
          </a:p>
        </p:txBody>
      </p:sp>
      <p:pic>
        <p:nvPicPr>
          <p:cNvPr id="12" name="Picture 11" descr="SQL session page.t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blipFill>
            <a:blip r:embed="rId3" cstate="print"/>
            <a:tile tx="0" ty="0" sx="100000" sy="100000" flip="none" algn="tl"/>
          </a:blipFill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2362200" y="2905780"/>
            <a:ext cx="21336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Book Antiqua" pitchFamily="18" charset="0"/>
              </a:rPr>
              <a:t>Session: 15</a:t>
            </a:r>
            <a:endParaRPr lang="en-US" sz="28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14" name="Text Box 13"/>
          <p:cNvSpPr txBox="1">
            <a:spLocks noChangeArrowheads="1"/>
          </p:cNvSpPr>
          <p:nvPr userDrawn="1"/>
        </p:nvSpPr>
        <p:spPr bwMode="auto">
          <a:xfrm>
            <a:off x="1905000" y="3810000"/>
            <a:ext cx="5334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Book Antiqua" pitchFamily="18" charset="0"/>
              </a:rPr>
              <a:t>Error Handling</a:t>
            </a:r>
            <a:endParaRPr lang="en-US" sz="28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7" name="Text Box 13"/>
          <p:cNvSpPr txBox="1">
            <a:spLocks noChangeArrowheads="1"/>
          </p:cNvSpPr>
          <p:nvPr userDrawn="1"/>
        </p:nvSpPr>
        <p:spPr bwMode="auto">
          <a:xfrm>
            <a:off x="2971800" y="1219200"/>
            <a:ext cx="54102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3600" b="1" dirty="0" smtClean="0">
                <a:solidFill>
                  <a:schemeClr val="bg1"/>
                </a:solidFill>
                <a:latin typeface="Book Antiqua" pitchFamily="18" charset="0"/>
              </a:rPr>
              <a:t>Data Management Using Microsoft SQL Server</a:t>
            </a:r>
            <a:endParaRPr lang="en-US" sz="36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0955DD6-A7F2-49FA-B365-0779B3D9317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066800" y="228600"/>
            <a:ext cx="7620000" cy="411162"/>
          </a:xfrm>
          <a:noFill/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>
            <a:lvl1pPr algn="l">
              <a:defRPr sz="2800" b="1" i="0" cap="none" spc="0" baseline="0">
                <a:ln w="900" cmpd="sng">
                  <a:solidFill>
                    <a:srgbClr val="C00000">
                      <a:alpha val="55000"/>
                    </a:srgbClr>
                  </a:solidFill>
                  <a:prstDash val="solid"/>
                </a:ln>
                <a:solidFill>
                  <a:srgbClr val="0036A2"/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Book Antiqua" pitchFamily="18" charset="0"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4" name="Footer Placeholder 4"/>
          <p:cNvSpPr txBox="1">
            <a:spLocks/>
          </p:cNvSpPr>
          <p:nvPr userDrawn="1"/>
        </p:nvSpPr>
        <p:spPr>
          <a:xfrm>
            <a:off x="0" y="6613525"/>
            <a:ext cx="30480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1pPr>
            <a:lvl2pPr marL="4572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2pPr>
            <a:lvl3pPr marL="9144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3pPr>
            <a:lvl4pPr marL="13716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4pPr>
            <a:lvl5pPr marL="18288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© </a:t>
            </a:r>
            <a:r>
              <a:rPr kumimoji="0" lang="fr-FR" sz="1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Aptech Ltd. 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20" name="Picture 19" descr="cylindrical-data_2.png"/>
          <p:cNvPicPr>
            <a:picLocks noChangeAspect="1"/>
          </p:cNvPicPr>
          <p:nvPr userDrawn="1"/>
        </p:nvPicPr>
        <p:blipFill>
          <a:blip r:embed="rId2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2" name="TextBox 11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 smtClean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  <a:endParaRPr lang="en-US" sz="1200" b="1" i="0" dirty="0">
              <a:solidFill>
                <a:schemeClr val="accent3">
                  <a:lumMod val="50000"/>
                </a:schemeClr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cylindrical-data_2.png"/>
          <p:cNvPicPr>
            <a:picLocks noChangeAspect="1"/>
          </p:cNvPicPr>
          <p:nvPr userDrawn="1"/>
        </p:nvPicPr>
        <p:blipFill>
          <a:blip r:embed="rId4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350838"/>
            <a:ext cx="8229600" cy="41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12192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86000" y="6613525"/>
            <a:ext cx="6019800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smtClean="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solidFill>
                  <a:schemeClr val="bg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FDB8DBC7-0BCB-4E12-A641-EF030C31DE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 smtClean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  <a:endParaRPr lang="en-US" sz="1200" b="1" i="0" dirty="0">
              <a:solidFill>
                <a:schemeClr val="accent3">
                  <a:lumMod val="50000"/>
                </a:schemeClr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lang="en-US" sz="3200" b="1" i="0" kern="1200" cap="none" spc="0" baseline="0" dirty="0" smtClean="0">
          <a:ln w="900" cmpd="sng">
            <a:solidFill>
              <a:srgbClr val="C00000">
                <a:alpha val="55000"/>
              </a:srgbClr>
            </a:solidFill>
            <a:prstDash val="solid"/>
          </a:ln>
          <a:solidFill>
            <a:srgbClr val="0036A2"/>
          </a:solidFill>
          <a:effectLst>
            <a:innerShdw blurRad="101600" dist="76200" dir="5400000">
              <a:schemeClr val="accent1">
                <a:satMod val="190000"/>
                <a:tint val="100000"/>
                <a:alpha val="74000"/>
              </a:schemeClr>
            </a:innerShdw>
          </a:effectLst>
          <a:latin typeface="Book Antiqua" pitchFamily="18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4E4C"/>
        </a:buClr>
        <a:buSzPct val="50000"/>
        <a:buFont typeface="Wingdings" pitchFamily="2" charset="2"/>
        <a:buChar char="u"/>
        <a:defRPr sz="28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50000"/>
        <a:buFont typeface="Wingdings 2" pitchFamily="18" charset="2"/>
        <a:buChar char="²"/>
        <a:defRPr sz="24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40000"/>
        <a:buFont typeface="Wingdings 2" pitchFamily="18" charset="2"/>
        <a:buChar char="³"/>
        <a:defRPr sz="20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0C83D-1ABF-4589-8D1C-B9232FED1B7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Error Information 1-3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381000" y="1143000"/>
            <a:ext cx="8153400" cy="7620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Good practice is to display error information along with the error, so that it can help to solve the error quickly and efficiently.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3" name="Group 7"/>
          <p:cNvGrpSpPr/>
          <p:nvPr/>
        </p:nvGrpSpPr>
        <p:grpSpPr>
          <a:xfrm>
            <a:off x="381000" y="1981200"/>
            <a:ext cx="8153400" cy="7620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4" name="Rounded Rectangle 13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System functions need to be used in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 to find information about the error that initiated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 to execute.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304800" y="2880479"/>
            <a:ext cx="82295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System functions are as follows: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ERROR_NUMBER()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returns the number of error.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ERROR_SEVERITY()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returns the severity.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ERROR_STATE()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returns state number of the error.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ERROR_PROCEDURE()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returns the name of the trigger or stored procedure where the error occurred.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ERROR_LINE()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returns the line number that caused the error.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ERROR_MESSAGE()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returns the complete text of the error. The text contains the value supplied for the parameters such as object names, length, or times.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8" name="Wave 17"/>
          <p:cNvSpPr/>
          <p:nvPr/>
        </p:nvSpPr>
        <p:spPr>
          <a:xfrm>
            <a:off x="685800" y="5715000"/>
            <a:ext cx="7848600" cy="762000"/>
          </a:xfrm>
          <a:prstGeom prst="wav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Functions return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NULL</a:t>
            </a:r>
            <a:r>
              <a:rPr lang="en-US" sz="1600" dirty="0" smtClean="0"/>
              <a:t> when they are called outside the scope of the </a:t>
            </a:r>
            <a:r>
              <a:rPr lang="en-US" sz="1600" smtClean="0">
                <a:latin typeface="Courier New" pitchFamily="49" charset="0"/>
                <a:cs typeface="Courier New" pitchFamily="49" charset="0"/>
              </a:rPr>
              <a:t>CATCH</a:t>
            </a:r>
            <a:r>
              <a:rPr lang="en-US" sz="1600" smtClean="0"/>
              <a:t> </a:t>
            </a:r>
            <a:r>
              <a:rPr lang="en-US" sz="1600" smtClean="0"/>
              <a:t>block.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Information 2-3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916668"/>
            <a:ext cx="769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a simple example displaying error information: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2364700"/>
            <a:ext cx="8077200" cy="28931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USE AdventureWorks2012;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 217/0;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ERROR_NUMBER() AS ErrorNumber,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ERROR_SEVERITY() AS ErrorSeverity,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ERROR_LINE() AS ErrorLine,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ERROR_MESSAGE() AS ErrorMessage;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</p:txBody>
      </p:sp>
      <p:grpSp>
        <p:nvGrpSpPr>
          <p:cNvPr id="6" name="Group 7"/>
          <p:cNvGrpSpPr/>
          <p:nvPr/>
        </p:nvGrpSpPr>
        <p:grpSpPr>
          <a:xfrm>
            <a:off x="457200" y="1128456"/>
            <a:ext cx="8153400" cy="7620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Using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TRY…CATCH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with error information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81598" y="5257800"/>
            <a:ext cx="4868106" cy="1457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Rounded Rectangle 10"/>
          <p:cNvSpPr/>
          <p:nvPr/>
        </p:nvSpPr>
        <p:spPr>
          <a:xfrm>
            <a:off x="304800" y="5334000"/>
            <a:ext cx="12192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Output:</a:t>
            </a:r>
            <a:endParaRPr lang="en-US"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Information 3-3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828800"/>
            <a:ext cx="769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a example that works inside a transaction: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0600" y="2165152"/>
            <a:ext cx="5410200" cy="461664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USE AdventureWorks2012;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TRANSACTION;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DELETE FROM Production.Product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WHERE ProductID = 980;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ERROR_SEVERITY() AS ErrorSeverity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,ERROR_NUMBER() AS ErrorNumber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,ERROR_PROCEDURE() AS ErrorProcedure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,ERROR_STATE() AS ErrorState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,ERROR_MESSAGE() AS ErrorMessage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,ERROR_LINE() AS ErrorLine;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IF @@TRANCOUNT &gt; 0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ROLLBACK TRANSACTION;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IF @@TRANCOUNT &gt; 0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COMMIT TRANSACTION;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</p:txBody>
      </p:sp>
      <p:grpSp>
        <p:nvGrpSpPr>
          <p:cNvPr id="6" name="Group 7"/>
          <p:cNvGrpSpPr/>
          <p:nvPr/>
        </p:nvGrpSpPr>
        <p:grpSpPr>
          <a:xfrm>
            <a:off x="457200" y="1066800"/>
            <a:ext cx="8153400" cy="7620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14759"/>
              <a:ext cx="5984512" cy="1030431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Using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TRY…CATCH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with Transaction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Need for Transactions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066800"/>
            <a:ext cx="8153400" cy="6858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latin typeface="Calibri" pitchFamily="34" charset="0"/>
                  <a:cs typeface="Calibri" pitchFamily="34" charset="0"/>
                </a:rPr>
                <a:t>Uncommittable Transactions</a:t>
              </a:r>
              <a:endParaRPr lang="en-US" sz="1800" b="1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3" name="Explosion 1 12"/>
          <p:cNvSpPr/>
          <p:nvPr/>
        </p:nvSpPr>
        <p:spPr>
          <a:xfrm>
            <a:off x="0" y="1524000"/>
            <a:ext cx="5334000" cy="3048000"/>
          </a:xfrm>
          <a:prstGeom prst="irregularSeal1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latin typeface="Calibri" pitchFamily="34" charset="0"/>
                <a:cs typeface="Calibri" pitchFamily="34" charset="0"/>
              </a:rPr>
              <a:t>An error generated in a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TRY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block, causes the state of the current transaction to be invalid and considers the transaction as an uncommitted transaction.</a:t>
            </a:r>
          </a:p>
        </p:txBody>
      </p:sp>
      <p:sp>
        <p:nvSpPr>
          <p:cNvPr id="14" name="Explosion 1 13"/>
          <p:cNvSpPr/>
          <p:nvPr/>
        </p:nvSpPr>
        <p:spPr>
          <a:xfrm>
            <a:off x="4419600" y="2174544"/>
            <a:ext cx="4724400" cy="2549856"/>
          </a:xfrm>
          <a:prstGeom prst="irregularSeal1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  <a:latin typeface="Calibri" pitchFamily="34" charset="0"/>
                <a:cs typeface="Calibri" pitchFamily="34" charset="0"/>
              </a:rPr>
              <a:t>An uncommittable transaction performs only </a:t>
            </a:r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  <a:latin typeface="Courier New" pitchFamily="49" charset="0"/>
                <a:cs typeface="Courier New" pitchFamily="49" charset="0"/>
              </a:rPr>
              <a:t>ROLLBACK TRANSACTION</a:t>
            </a:r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  <a:latin typeface="Calibri" pitchFamily="34" charset="0"/>
                <a:cs typeface="Calibri" pitchFamily="34" charset="0"/>
              </a:rPr>
              <a:t> or read operations.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0" y="3962400"/>
            <a:ext cx="5029200" cy="2895600"/>
          </a:xfrm>
          <a:prstGeom prst="irregularSeal1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XACT_STATE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function returns -1 if the transaction has been classified as an uncommittable transaction.</a:t>
            </a:r>
          </a:p>
        </p:txBody>
      </p:sp>
      <p:sp>
        <p:nvSpPr>
          <p:cNvPr id="17" name="Explosion 1 16"/>
          <p:cNvSpPr/>
          <p:nvPr/>
        </p:nvSpPr>
        <p:spPr>
          <a:xfrm>
            <a:off x="4343400" y="4267200"/>
            <a:ext cx="4800600" cy="2590800"/>
          </a:xfrm>
          <a:prstGeom prst="irregularSeal1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  <a:latin typeface="Calibri" pitchFamily="34" charset="0"/>
                <a:cs typeface="Calibri" pitchFamily="34" charset="0"/>
              </a:rPr>
              <a:t>The transaction does not execute any Transact-SQL statement that performs a </a:t>
            </a:r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  <a:latin typeface="Courier New" pitchFamily="49" charset="0"/>
                <a:cs typeface="Courier New" pitchFamily="49" charset="0"/>
              </a:rPr>
              <a:t>COMMIT TRANSACTION</a:t>
            </a:r>
            <a:r>
              <a:rPr lang="en-US" sz="1800" dirty="0" smtClean="0">
                <a:solidFill>
                  <a:schemeClr val="bg1">
                    <a:lumMod val="95000"/>
                  </a:schemeClr>
                </a:solidFill>
                <a:latin typeface="Calibri" pitchFamily="34" charset="0"/>
                <a:cs typeface="Calibri" pitchFamily="34" charset="0"/>
              </a:rPr>
              <a:t> or a write operation.</a:t>
            </a:r>
          </a:p>
        </p:txBody>
      </p:sp>
      <p:sp>
        <p:nvSpPr>
          <p:cNvPr id="12" name="Curved Left Arrow 11"/>
          <p:cNvSpPr/>
          <p:nvPr/>
        </p:nvSpPr>
        <p:spPr>
          <a:xfrm rot="17069136">
            <a:off x="4944861" y="1564458"/>
            <a:ext cx="647738" cy="1384117"/>
          </a:xfrm>
          <a:prstGeom prst="curvedLeftArrow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Curved Left Arrow 15"/>
          <p:cNvSpPr/>
          <p:nvPr/>
        </p:nvSpPr>
        <p:spPr>
          <a:xfrm rot="221691">
            <a:off x="8413151" y="3959412"/>
            <a:ext cx="616509" cy="1203574"/>
          </a:xfrm>
          <a:prstGeom prst="curvedLeftArrow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Curved Left Arrow 17"/>
          <p:cNvSpPr/>
          <p:nvPr/>
        </p:nvSpPr>
        <p:spPr>
          <a:xfrm rot="5221290">
            <a:off x="4216506" y="5641859"/>
            <a:ext cx="607539" cy="1598038"/>
          </a:xfrm>
          <a:prstGeom prst="curvedLeftArrow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@@ERROR 1-2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457200" y="1128456"/>
            <a:ext cx="8153400" cy="762000"/>
            <a:chOff x="0" y="1614759"/>
            <a:chExt cx="6096000" cy="1141920"/>
          </a:xfrm>
          <a:solidFill>
            <a:schemeClr val="accent4">
              <a:lumMod val="75000"/>
            </a:schemeClr>
          </a:solidFill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grpFill/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@@ERROR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function returns the error number for the last Transact-SQL statement executed.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57200" y="2652457"/>
            <a:ext cx="8153400" cy="24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@@ERROR	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09600" y="2043095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81000" y="3129677"/>
            <a:ext cx="8153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function returns a value of the integer type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function returns 0, if the previous Transact-SQL statement encountered no errors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function returns an error number only if the previous statements encounter an error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Users can view the text associated with an </a:t>
            </a:r>
            <a:r>
              <a:rPr lang="en-US" sz="1800" dirty="0" smtClean="0">
                <a:cs typeface="Courier New" pitchFamily="49" charset="0"/>
              </a:rPr>
              <a:t>@@ERROR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error number in the </a:t>
            </a:r>
            <a:r>
              <a:rPr lang="en-US" sz="1800" dirty="0" smtClean="0">
                <a:cs typeface="Courier New" pitchFamily="49" charset="0"/>
              </a:rPr>
              <a:t>sys.messages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catalog view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@@ERROR 2-2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78468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use </a:t>
            </a:r>
            <a:r>
              <a:rPr lang="en-US" sz="1800" dirty="0" smtClean="0">
                <a:cs typeface="Courier New" pitchFamily="49" charset="0"/>
              </a:rPr>
              <a:t>@@ERROR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to check for a constraint violation: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1752362"/>
            <a:ext cx="8153400" cy="24622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USE AdventureWorks2012;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UPDATE HumanResources.EmployeePayHistory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  SET PayFrequency = 4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  WHERE BusinessEntityID = 1;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IF @@ERROR = 547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PRINT N'Check constraint violation has occurred.';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33400" y="4419600"/>
            <a:ext cx="12192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Output:</a:t>
            </a:r>
            <a:endParaRPr lang="en-US" sz="2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" y="5014657"/>
            <a:ext cx="8153400" cy="24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Check constraint violation has occurred.	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RAISERROR 1-5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2954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Starts the error processing for a session and displays an error message.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81000" y="2286000"/>
            <a:ext cx="8153400" cy="762000"/>
            <a:chOff x="381000" y="2286000"/>
            <a:chExt cx="8153400" cy="762000"/>
          </a:xfrm>
        </p:grpSpPr>
        <p:sp>
          <p:nvSpPr>
            <p:cNvPr id="16" name="Rounded Rectangle 15"/>
            <p:cNvSpPr/>
            <p:nvPr/>
          </p:nvSpPr>
          <p:spPr>
            <a:xfrm>
              <a:off x="381000" y="2286000"/>
              <a:ext cx="8153400" cy="762000"/>
            </a:xfrm>
            <a:prstGeom prst="roundRect">
              <a:avLst/>
            </a:prstGeom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442113" y="2323198"/>
              <a:ext cx="8031174" cy="687604"/>
            </a:xfrm>
            <a:prstGeom prst="rect">
              <a:avLst/>
            </a:prstGeom>
            <a:scene3d>
              <a:camera prst="orthographicFront"/>
              <a:lightRig rig="flat" dir="t"/>
            </a:scene3d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 dirty="0"/>
            </a:p>
          </p:txBody>
        </p:sp>
      </p:grpSp>
      <p:sp>
        <p:nvSpPr>
          <p:cNvPr id="21" name="Rounded Rectangle 4"/>
          <p:cNvSpPr/>
          <p:nvPr/>
        </p:nvSpPr>
        <p:spPr>
          <a:xfrm>
            <a:off x="457200" y="2286000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Can reference a user-defined message stored in the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sys.messages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catalog view or build dynamic error messages at run-time.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9" name="Group 21"/>
          <p:cNvGrpSpPr/>
          <p:nvPr/>
        </p:nvGrpSpPr>
        <p:grpSpPr>
          <a:xfrm>
            <a:off x="381000" y="3276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23" name="Rounded Rectangle 22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24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Returns the message as a server error message to the calling application or to the associated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 of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TRY…CATCH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construct.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RAISERROR 2-5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33400" y="1737818"/>
            <a:ext cx="8153400" cy="12934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RAISERROR ( { msg_id | msg_str | @local_variable }</a:t>
            </a:r>
          </a:p>
          <a:p>
            <a:r>
              <a:rPr lang="en-US" dirty="0" smtClean="0"/>
              <a:t>    </a:t>
            </a:r>
          </a:p>
          <a:p>
            <a:r>
              <a:rPr lang="en-US" dirty="0" smtClean="0"/>
              <a:t>{ ,severity ,state }</a:t>
            </a:r>
          </a:p>
          <a:p>
            <a:r>
              <a:rPr lang="en-US" dirty="0" smtClean="0"/>
              <a:t>[ ,argument [ ,...n ] ] )</a:t>
            </a:r>
          </a:p>
          <a:p>
            <a:r>
              <a:rPr lang="en-US" dirty="0" smtClean="0"/>
              <a:t>[ WITH option [ ,...n ] ]	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1128456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533400" y="3200400"/>
            <a:ext cx="7848600" cy="1532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177800"/>
            <a:r>
              <a:rPr lang="en-US" sz="1800" dirty="0" smtClean="0">
                <a:cs typeface="Courier New" pitchFamily="49" charset="0"/>
              </a:rPr>
              <a:t>msg_id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user-defined error message number that is stored in the sys.messages catalog view using the </a:t>
            </a:r>
            <a:r>
              <a:rPr lang="en-US" sz="1800" dirty="0" smtClean="0">
                <a:cs typeface="Courier New" pitchFamily="49" charset="0"/>
              </a:rPr>
              <a:t>sp_addmessage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</a:p>
          <a:p>
            <a:pPr marL="177800"/>
            <a:r>
              <a:rPr lang="en-US" sz="1800" dirty="0" smtClean="0">
                <a:cs typeface="Courier New" pitchFamily="49" charset="0"/>
              </a:rPr>
              <a:t>msg_str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user-defined messages with formatting. </a:t>
            </a:r>
            <a:r>
              <a:rPr lang="en-US" sz="1800" dirty="0" smtClean="0">
                <a:cs typeface="Courier New" pitchFamily="49" charset="0"/>
              </a:rPr>
              <a:t>msg_str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is a string of characters with optional embedded conversion specifications. A conversion specification has the following format: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3400" y="4802569"/>
            <a:ext cx="8153400" cy="24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% [[flag] [width] [. precision] [{h | l}]] type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RAISERROR 3-5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78468"/>
            <a:ext cx="746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Parameters that can be used in </a:t>
            </a:r>
            <a:r>
              <a:rPr lang="en-US" sz="1800" dirty="0" smtClean="0">
                <a:cs typeface="Courier New" pitchFamily="49" charset="0"/>
              </a:rPr>
              <a:t>msg_str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are as follows: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{h | l} type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use of character types d, i, o, s, x, X, or u, and creates shortint(h) or longint(l) values.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1000" y="2133600"/>
            <a:ext cx="7467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are some of the type specifications: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d or i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signed integer.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o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unsigned octal.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x or X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unsigned hexadecimal.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flag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code that determines the spacing and justification of the substituted value. This can include symbols like </a:t>
            </a:r>
            <a:r>
              <a:rPr lang="en-US" sz="1800" dirty="0" smtClean="0">
                <a:cs typeface="Courier New" pitchFamily="49" charset="0"/>
              </a:rPr>
              <a:t>-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(minus) and </a:t>
            </a:r>
            <a:r>
              <a:rPr lang="en-US" sz="1800" dirty="0" smtClean="0">
                <a:cs typeface="Courier New" pitchFamily="49" charset="0"/>
              </a:rPr>
              <a:t>+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(plus) to specify left-justification or to indicate the value is a signed type respectively.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precision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maximum number of characters taken from the argument value for string values.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width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an integer that defines the minimum width for the field in which the argument value is placed.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RAISERROR 4-5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33400" y="1295400"/>
            <a:ext cx="7848600" cy="1144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cs typeface="Courier New" pitchFamily="49" charset="0"/>
              </a:rPr>
              <a:t>@local_variable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a variable of any valid character data type.</a:t>
            </a:r>
          </a:p>
          <a:p>
            <a:r>
              <a:rPr lang="en-US" sz="1800" dirty="0" smtClean="0">
                <a:cs typeface="Courier New" pitchFamily="49" charset="0"/>
              </a:rPr>
              <a:t>severity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Severity levels from 0 through 18 are specified by any user. Severity levels from 19 through 25 are specified by members of the sysadmin.</a:t>
            </a:r>
          </a:p>
          <a:p>
            <a:r>
              <a:rPr lang="en-US" sz="1800" dirty="0" smtClean="0">
                <a:cs typeface="Courier New" pitchFamily="49" charset="0"/>
              </a:rPr>
              <a:t>option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custom option for the error.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3400" y="2819400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table list the values for the custom options: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49263" y="3352800"/>
            <a:ext cx="8237537" cy="1877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4800" y="1143000"/>
            <a:ext cx="8229599" cy="4191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the various types of errors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error handling and the implementation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Describe the TRY-CATCH block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the procedure to display error information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Describe the @@ERROR and RAISERROR statements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the use of ERROR_STATE, ERROT_SEVERITY, and ERROR_PROCEDURE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the use of ERROR_NUMBER, ERROR_MESSAGE, and ERROR_LINE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Describe the THROW statement</a:t>
            </a:r>
          </a:p>
          <a:p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RAISERROR 5-5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78468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build a </a:t>
            </a:r>
            <a:r>
              <a:rPr lang="en-US" sz="1800" dirty="0" smtClean="0">
                <a:cs typeface="Courier New" pitchFamily="49" charset="0"/>
              </a:rPr>
              <a:t>RAISERROR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 to display a customized error statement: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1828562"/>
            <a:ext cx="81534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RAISERROR (N'This is an error message %s %d.',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  10, 1, N'serial number', 23);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33400" y="2743200"/>
            <a:ext cx="12192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Output:</a:t>
            </a:r>
            <a:endParaRPr lang="en-US" sz="20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3338257"/>
            <a:ext cx="8153400" cy="24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This is error message serial number 23.	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1000" y="3669268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use </a:t>
            </a:r>
            <a:r>
              <a:rPr lang="en-US" sz="1800" dirty="0" smtClean="0">
                <a:cs typeface="Courier New" pitchFamily="49" charset="0"/>
              </a:rPr>
              <a:t>RAISERROR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 to return the same string: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200" y="4419362"/>
            <a:ext cx="8153400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RAISERROR (N'%*.*s', 10, 1, 7, 3, N'Hello world');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RAISERROR (N'%7.3s', 10, 1, N'Hello world');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ERROR</a:t>
            </a:r>
            <a:r>
              <a:rPr i="1" dirty="0" smtClean="0"/>
              <a:t> </a:t>
            </a:r>
            <a:r>
              <a:rPr dirty="0" smtClean="0"/>
              <a:t>_STATE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457200" y="1128456"/>
            <a:ext cx="8153400" cy="7620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ERROR_STATE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system function returns the state number of the error that causes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 of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TRY…CATCH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construct to execute.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57200" y="2652457"/>
            <a:ext cx="8153400" cy="24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ERROR_STATE ( )	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09600" y="2043095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81000" y="3129677"/>
            <a:ext cx="8153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ERROR_STATE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is called from anywhere within the scope of a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ERROR_STATE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returns the error state regardless of how many times it is executed or whether it is executed within the scope of the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1000" y="4038600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use </a:t>
            </a:r>
            <a:r>
              <a:rPr lang="en-US" sz="1800" dirty="0" smtClean="0">
                <a:cs typeface="Courier New" pitchFamily="49" charset="0"/>
              </a:rPr>
              <a:t>ERROR_STATE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 inside the </a:t>
            </a:r>
            <a:r>
              <a:rPr lang="en-US" sz="1800" dirty="0" smtClean="0">
                <a:cs typeface="Courier New" pitchFamily="49" charset="0"/>
              </a:rPr>
              <a:t>TRY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block: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4788694"/>
            <a:ext cx="815340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  SELECT 217/0;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  SELECT ERROR_STATE() AS ErrorState;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ERROR</a:t>
            </a:r>
            <a:r>
              <a:rPr i="1" dirty="0" smtClean="0"/>
              <a:t> </a:t>
            </a:r>
            <a:r>
              <a:rPr dirty="0" smtClean="0"/>
              <a:t>_SEVERITY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457200" y="1128456"/>
            <a:ext cx="8153400" cy="7620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ERROR_SEVERITY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function returns the severity of the error that causes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 of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TRY…CATCH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construct to be executed.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57200" y="2652457"/>
            <a:ext cx="8153400" cy="24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ERROR_SEVERITY ( )	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09600" y="2043095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81000" y="3129677"/>
            <a:ext cx="8153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ERROR_SEVERITY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can be called anywhere within the scope of a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ERROR_SEVERITY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will return the error severity that is specific to the scope of the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 where it is referenced in a nested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1000" y="4126468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display the severity of the error: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4724400"/>
            <a:ext cx="815340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  SELECT 217/0;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  SELECT ERROR_SEVERITY() AS ErrorSeverity;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ERROR</a:t>
            </a:r>
            <a:r>
              <a:rPr i="1" dirty="0" smtClean="0"/>
              <a:t> </a:t>
            </a:r>
            <a:r>
              <a:rPr dirty="0" smtClean="0"/>
              <a:t>_PROCEDURE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457200" y="990600"/>
            <a:ext cx="8153400" cy="899856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ERROR_PROCEDURE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function returns the trigger or a stored procedure name where the error has occurred that has caused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 of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TRY…CATCH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construct to be executed.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57200" y="2652457"/>
            <a:ext cx="8153400" cy="24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ERROR_PROCEDURE ( )	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09600" y="2043095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81000" y="3048000"/>
            <a:ext cx="845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ERROR_PROCEDURE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can be called from anywhere in the scope of a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ERROR_PROCEDURE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returns the trigger or stored procedure name specific to the scope of the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 where it is referenced in a nested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1000" y="3962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use the </a:t>
            </a:r>
            <a:r>
              <a:rPr lang="en-US" sz="1800" dirty="0" smtClean="0">
                <a:cs typeface="Courier New" pitchFamily="49" charset="0"/>
              </a:rPr>
              <a:t>ERROR_PROCEDURE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function: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4395787"/>
            <a:ext cx="43434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USE AdventureWorks2012;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IF OBJECT_ID ( 'usp_Example', 'P' ) IS NOT NULL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DROP PROCEDURE usp_Example;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PROCEDURE usp_Example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 SELECT 217/0;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76800" y="4419600"/>
            <a:ext cx="396240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EXECUTE usp_Example;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 ERROR_PROCEDURE() AS ErrorProcedure;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ERROR</a:t>
            </a:r>
            <a:r>
              <a:rPr i="1" dirty="0" smtClean="0"/>
              <a:t> </a:t>
            </a:r>
            <a:r>
              <a:rPr dirty="0" smtClean="0"/>
              <a:t>_NUMBER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457200" y="990600"/>
            <a:ext cx="8153400" cy="899856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ERROR_NUMBER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system function when called in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 returns the error number of the error that causes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 of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TRY…CATCH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construct to be executed.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57200" y="2652457"/>
            <a:ext cx="8153400" cy="24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ERROR_NUMBER ( )	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09600" y="2043095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81000" y="3048000"/>
            <a:ext cx="815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ERROR_NUMBER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returns the error number irrespective of how many times it executes or whether it executes within the scope of a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1000" y="3745468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use </a:t>
            </a:r>
            <a:r>
              <a:rPr lang="en-US" sz="1800" dirty="0" smtClean="0">
                <a:cs typeface="Courier New" pitchFamily="49" charset="0"/>
              </a:rPr>
              <a:t>ERROR_NUMBER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in a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block: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4395787"/>
            <a:ext cx="815340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 217/0;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 ERROR_NUMBER() AS ErrorNumber;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ERROR</a:t>
            </a:r>
            <a:r>
              <a:rPr i="1" dirty="0" smtClean="0"/>
              <a:t> </a:t>
            </a:r>
            <a:r>
              <a:rPr dirty="0" smtClean="0"/>
              <a:t>_MESSAGE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457200" y="1005144"/>
            <a:ext cx="8153400" cy="899856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ERROR_MESSAGE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function returns the text message of the error that causes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 of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TRY…CATCH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construct to execute.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57200" y="2652457"/>
            <a:ext cx="8153400" cy="24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ERROR_MESSAGE ( )	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09600" y="2043095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81000" y="3048000"/>
            <a:ext cx="830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ERROR_MESSAGE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function is called in the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block, it returns the full text of the error message that causes the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 to execute.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ERROR_MESSAGE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returns </a:t>
            </a:r>
            <a:r>
              <a:rPr lang="en-US" sz="1800" dirty="0" smtClean="0">
                <a:cs typeface="Courier New" pitchFamily="49" charset="0"/>
              </a:rPr>
              <a:t>NULL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if it is called outside the scope of a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1000" y="3962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use </a:t>
            </a:r>
            <a:r>
              <a:rPr lang="en-US" sz="1800" dirty="0" smtClean="0">
                <a:cs typeface="Courier New" pitchFamily="49" charset="0"/>
              </a:rPr>
              <a:t>ERROR_MESSAGE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in a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block: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4395787"/>
            <a:ext cx="815340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 217/0;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 ERROR_MESSAGE() AS ErrorMessage;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                            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ERROR</a:t>
            </a:r>
            <a:r>
              <a:rPr i="1" dirty="0" smtClean="0"/>
              <a:t> </a:t>
            </a:r>
            <a:r>
              <a:rPr dirty="0" smtClean="0"/>
              <a:t>_LINE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457200" y="1066800"/>
            <a:ext cx="8153400" cy="899856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ERROR_LINE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function returns the line number at which the error occurred in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TRY…CATCH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57200" y="2728657"/>
            <a:ext cx="8153400" cy="2431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ERROR_LINE ( )	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09600" y="2119295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81000" y="3048000"/>
            <a:ext cx="815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ERROR_LINE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function is called in the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block, it returns the line number where the error has occurred.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cs typeface="Courier New" pitchFamily="49" charset="0"/>
              </a:rPr>
              <a:t>ERROR_LINE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returns the line number in that trigger or stored procedure where the error has occurred.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1000" y="4278868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use </a:t>
            </a:r>
            <a:r>
              <a:rPr lang="en-US" sz="1800" dirty="0" smtClean="0">
                <a:cs typeface="Courier New" pitchFamily="49" charset="0"/>
              </a:rPr>
              <a:t>ERROR_LINE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in a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block: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" y="4800600"/>
            <a:ext cx="815340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 217/0;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 ERROR_LINE() AS ErrorLine;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2400" dirty="0" smtClean="0"/>
              <a:t>Errors Unaffected by the TRY...CATCH Construct 1-3 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81000" y="1143000"/>
            <a:ext cx="8153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cs typeface="Courier New" pitchFamily="49" charset="0"/>
              </a:rPr>
              <a:t>TRY…CATCH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construct does not trap the following conditions: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Informational messages or Warnings having a severity of 10 or lower.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An error that has a severity of 20 or higher that stops the SQL Server Database Engine task processing for the session.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Attentions such as broken client connection or client-interrupted requests.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When the session ends because of the </a:t>
            </a:r>
            <a:r>
              <a:rPr lang="en-US" sz="1800" dirty="0" smtClean="0">
                <a:cs typeface="Courier New" pitchFamily="49" charset="0"/>
              </a:rPr>
              <a:t>KILL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statements used by the system administrator.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" y="3427274"/>
            <a:ext cx="8305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types of errors are not handled by a </a:t>
            </a:r>
            <a:r>
              <a:rPr lang="en-US" sz="1800" dirty="0" smtClean="0"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 that occur at the same execution level as that of the </a:t>
            </a:r>
            <a:r>
              <a:rPr lang="en-US" sz="1800" dirty="0" smtClean="0">
                <a:cs typeface="Courier New" pitchFamily="49" charset="0"/>
              </a:rPr>
              <a:t>TRY…CATCH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construct: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Compile errors such as syntax errors that restrict a batch from running.</a:t>
            </a:r>
          </a:p>
          <a:p>
            <a:pPr marL="682625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Errors that arise in the statement-level recompilation such as object name resolution errors occurring after compiling due to deferred name resolution.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2400" dirty="0" smtClean="0"/>
              <a:t>Errors Unaffected by the TRY...CATCH Construct </a:t>
            </a:r>
            <a:r>
              <a:rPr lang="en-US" sz="2400" dirty="0" smtClean="0"/>
              <a:t>2-3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78468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an object name resolution error is generated by the </a:t>
            </a:r>
            <a:r>
              <a:rPr lang="en-US" sz="1800" dirty="0" smtClean="0">
                <a:cs typeface="Courier New" pitchFamily="49" charset="0"/>
              </a:rPr>
              <a:t>SELECT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1828562"/>
            <a:ext cx="7620000" cy="22467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USE AdventureWorks2012;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  SELECT * FROM Nonexistent;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ERROR_NUMBER() AS ErrorNumber,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ERROR_MESSAGE() AS ErrorMessage;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Errors Unaffected by the TRY...CATCH Construct 3-3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30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the error message is displayed in such a case: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2000" y="1676400"/>
            <a:ext cx="7848600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IF OBJECT_ID ( N'sp_Example', N'P' ) IS NOT NULL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DROP PROCEDURE sp_Example;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PROCEDURE sp_Example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AS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 * FROM Nonexistent;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EXECUTE sp_Example;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SELECT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ERROR_NUMBER() AS ErrorNumber,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ERROR_MESSAGE() AS ErrorMessage;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2295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Error handling in SQL Server has become easy through a number of different techniques such as: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Server provides the </a:t>
            </a:r>
            <a:r>
              <a:rPr lang="en-US" sz="1800" dirty="0" smtClean="0">
                <a:cs typeface="Courier New" pitchFamily="49" charset="0"/>
              </a:rPr>
              <a:t>TRY…CATCH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 that helps to handle errors effectively at the back end.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Server also provides a number of system functions that print error related information, which can help fix errors easily.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THROW 1-2</a:t>
            </a:r>
            <a:endParaRPr lang="en-US" dirty="0"/>
          </a:p>
        </p:txBody>
      </p:sp>
      <p:grpSp>
        <p:nvGrpSpPr>
          <p:cNvPr id="5" name="Group 7"/>
          <p:cNvGrpSpPr/>
          <p:nvPr/>
        </p:nvGrpSpPr>
        <p:grpSpPr>
          <a:xfrm>
            <a:off x="457200" y="1081344"/>
            <a:ext cx="8153400" cy="899856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THROW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statement raises an exception and transfers control of the execution to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 of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TRY…CATCH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construct.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57200" y="2692331"/>
            <a:ext cx="8153400" cy="12934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THROW [ { error_number | @local_variable },</a:t>
            </a:r>
          </a:p>
          <a:p>
            <a:r>
              <a:rPr lang="en-US" dirty="0" smtClean="0"/>
              <a:t>{ message | @local_variable },</a:t>
            </a:r>
          </a:p>
          <a:p>
            <a:r>
              <a:rPr lang="en-US" dirty="0" smtClean="0"/>
              <a:t>    </a:t>
            </a:r>
          </a:p>
          <a:p>
            <a:r>
              <a:rPr lang="en-US" dirty="0" smtClean="0"/>
              <a:t>{ state | @local_variable }</a:t>
            </a:r>
          </a:p>
          <a:p>
            <a:r>
              <a:rPr lang="en-US" dirty="0" smtClean="0"/>
              <a:t>] [ ; ]	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09600" y="2082969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4" name="Rectangle 13"/>
          <p:cNvSpPr/>
          <p:nvPr/>
        </p:nvSpPr>
        <p:spPr>
          <a:xfrm>
            <a:off x="533400" y="4002274"/>
            <a:ext cx="8077200" cy="1865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177800"/>
            <a:r>
              <a:rPr lang="en-US" sz="1800" dirty="0" smtClean="0">
                <a:cs typeface="Courier New" pitchFamily="49" charset="0"/>
              </a:rPr>
              <a:t>error_number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a constant or variable that represents the </a:t>
            </a:r>
            <a:r>
              <a:rPr lang="en-US" sz="1800" dirty="0" smtClean="0">
                <a:cs typeface="Courier New" pitchFamily="49" charset="0"/>
              </a:rPr>
              <a:t>error_number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as int.</a:t>
            </a:r>
          </a:p>
          <a:p>
            <a:pPr marL="177800"/>
            <a:r>
              <a:rPr lang="en-US" sz="1800" dirty="0" smtClean="0">
                <a:cs typeface="Courier New" pitchFamily="49" charset="0"/>
              </a:rPr>
              <a:t>message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a variable or string that defines the exception message as </a:t>
            </a:r>
            <a:r>
              <a:rPr lang="en-US" sz="1800" dirty="0" smtClean="0">
                <a:cs typeface="Courier New" pitchFamily="49" charset="0"/>
              </a:rPr>
              <a:t>nvarchar(2048)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</a:p>
          <a:p>
            <a:pPr marL="177800"/>
            <a:r>
              <a:rPr lang="en-US" sz="1800" dirty="0" smtClean="0">
                <a:cs typeface="Courier New" pitchFamily="49" charset="0"/>
              </a:rPr>
              <a:t>state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a variable or a constant between 0 and 255 that specifies the state to associate with state of message as </a:t>
            </a:r>
            <a:r>
              <a:rPr lang="en-US" sz="1800" dirty="0" smtClean="0">
                <a:cs typeface="Courier New" pitchFamily="49" charset="0"/>
              </a:rPr>
              <a:t>tinyint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THROW </a:t>
            </a:r>
            <a:r>
              <a:rPr lang="en-US" dirty="0" smtClean="0"/>
              <a:t>2-2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61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the use of </a:t>
            </a:r>
            <a:r>
              <a:rPr lang="en-US" sz="1800" dirty="0" smtClean="0">
                <a:cs typeface="Courier New" pitchFamily="49" charset="0"/>
              </a:rPr>
              <a:t>THROW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 to raise an exception again: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1450300"/>
            <a:ext cx="8001000" cy="28931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USE tempdb;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GO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CREATE TABLE dbo.TestRethrow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( ID INT PRIMARY KEY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);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INSERT dbo.TestRethrow(ID) VALUES(1);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INSERT dbo.TestRethrow(ID) VALUES(1);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PRINT 'In catch block.';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THROW;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CATCH;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4419600"/>
            <a:ext cx="12192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Output:</a:t>
            </a:r>
            <a:endParaRPr lang="en-US" sz="2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838200" y="4953000"/>
            <a:ext cx="8001000" cy="15950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(1 row(s) affected)</a:t>
            </a:r>
          </a:p>
          <a:p>
            <a:r>
              <a:rPr lang="en-US" dirty="0" smtClean="0"/>
              <a:t>(0 row(s) affected)</a:t>
            </a:r>
          </a:p>
          <a:p>
            <a:r>
              <a:rPr lang="en-US" dirty="0" smtClean="0"/>
              <a:t>In catch block.</a:t>
            </a:r>
          </a:p>
          <a:p>
            <a:r>
              <a:rPr lang="en-US" dirty="0" smtClean="0"/>
              <a:t>Msg 2627, Level 14, State 1, Line 6</a:t>
            </a:r>
          </a:p>
          <a:p>
            <a:r>
              <a:rPr lang="en-US" dirty="0" smtClean="0"/>
              <a:t>Violation of PRIMARY KEY constraint 'PK__TestReth__3214EC27AAB15FEE'. Cannot insert duplicate key in object 'dbo.TestRethrow'. The duplicate key value is (1).	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229599" cy="344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Syntax errors are the errors that occur when code cannot be parsed by SQL Server.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Run-time errors occur when the application tries to perform an action that is neither supported by Microsoft SQL Server nor by the operating system.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TRY…CATCH statements are used to handle exceptions in Transact-SQL.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TRY…CATCH constructs can also catch unhandled errors from triggers or stored procedures that execute through the code in a TRY block.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GOTO statements can be used to jump to a label inside the same TRY…CATCH block or to leave a TRY…CATCH block.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Various system functions are available in Transact-SQL to print error information about the error that occurred.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RAISERROR statement is used to start the error processing for a session and displays an error message.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0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Errors 1-2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7" name="Rounded Rectangle 6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 Transact-SQL programmer must identify the type of the error and then determine how to handle or overcome it.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81000" y="2133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0" name="Rounded Rectangle 9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Some of the types of errors are as follows: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6" name="Explosion 1 15"/>
          <p:cNvSpPr/>
          <p:nvPr/>
        </p:nvSpPr>
        <p:spPr>
          <a:xfrm>
            <a:off x="228600" y="3505200"/>
            <a:ext cx="3962400" cy="1981200"/>
          </a:xfrm>
          <a:prstGeom prst="irregularSeal1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Calibri" pitchFamily="34" charset="0"/>
                <a:cs typeface="Calibri" pitchFamily="34" charset="0"/>
              </a:rPr>
              <a:t>Are the errors that occur when code cannot be parsed by SQL Server.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81000" y="3135868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b="1" dirty="0" smtClean="0">
                <a:latin typeface="Calibri" pitchFamily="34" charset="0"/>
                <a:cs typeface="Calibri" pitchFamily="34" charset="0"/>
              </a:rPr>
              <a:t>Syntax Errors</a:t>
            </a:r>
          </a:p>
        </p:txBody>
      </p:sp>
      <p:sp>
        <p:nvSpPr>
          <p:cNvPr id="18" name="Explosion 1 17"/>
          <p:cNvSpPr/>
          <p:nvPr/>
        </p:nvSpPr>
        <p:spPr>
          <a:xfrm>
            <a:off x="3962400" y="2971800"/>
            <a:ext cx="4800600" cy="2438400"/>
          </a:xfrm>
          <a:prstGeom prst="irregularSeal1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Are detected by SQL Server before beginning the execution process of a Transact-SQL block or stored procedure.</a:t>
            </a:r>
          </a:p>
        </p:txBody>
      </p:sp>
      <p:sp>
        <p:nvSpPr>
          <p:cNvPr id="20" name="Explosion 1 19"/>
          <p:cNvSpPr/>
          <p:nvPr/>
        </p:nvSpPr>
        <p:spPr>
          <a:xfrm>
            <a:off x="2743200" y="4876800"/>
            <a:ext cx="3886200" cy="1905000"/>
          </a:xfrm>
          <a:prstGeom prst="irregularSeal1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Calibri" pitchFamily="34" charset="0"/>
                <a:cs typeface="Calibri" pitchFamily="34" charset="0"/>
              </a:rPr>
              <a:t>Are easily identified as the code editor points them out and thus can be easily fixed.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Errors 2-2</a:t>
            </a:r>
            <a:endParaRPr lang="en-US" dirty="0"/>
          </a:p>
        </p:txBody>
      </p:sp>
      <p:sp>
        <p:nvSpPr>
          <p:cNvPr id="15" name="Rounded Rectangle 4"/>
          <p:cNvSpPr/>
          <p:nvPr/>
        </p:nvSpPr>
        <p:spPr>
          <a:xfrm>
            <a:off x="450669" y="3241318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Explosion 1 15"/>
          <p:cNvSpPr/>
          <p:nvPr/>
        </p:nvSpPr>
        <p:spPr>
          <a:xfrm>
            <a:off x="0" y="1447800"/>
            <a:ext cx="5181600" cy="2667000"/>
          </a:xfrm>
          <a:prstGeom prst="irregularSeal1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latin typeface="Calibri" pitchFamily="34" charset="0"/>
                <a:cs typeface="Calibri" pitchFamily="34" charset="0"/>
              </a:rPr>
              <a:t>Are errors that occur when the application tries to perform an action that is supported neither by SQL Server nor by the operating system.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81000" y="1219200"/>
            <a:ext cx="815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b="1" dirty="0" smtClean="0">
                <a:latin typeface="Calibri" pitchFamily="34" charset="0"/>
                <a:cs typeface="Calibri" pitchFamily="34" charset="0"/>
              </a:rPr>
              <a:t>Run-time Errors</a:t>
            </a:r>
          </a:p>
        </p:txBody>
      </p:sp>
      <p:sp>
        <p:nvSpPr>
          <p:cNvPr id="18" name="Explosion 1 17"/>
          <p:cNvSpPr/>
          <p:nvPr/>
        </p:nvSpPr>
        <p:spPr>
          <a:xfrm>
            <a:off x="4648200" y="2362200"/>
            <a:ext cx="4267200" cy="2286000"/>
          </a:xfrm>
          <a:prstGeom prst="irregularSeal1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Are sometimes difficult to fix as they are not clearly identified or are external to the database.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81001" y="4598075"/>
            <a:ext cx="8229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Instances of run-time errors are as follows: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Performing a calculation such as division by 0.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Trying to execute code that is not defined clearly.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Implementing Error Handling</a:t>
            </a:r>
            <a:endParaRPr lang="en-US" dirty="0"/>
          </a:p>
        </p:txBody>
      </p:sp>
      <p:grpSp>
        <p:nvGrpSpPr>
          <p:cNvPr id="5" name="Group 5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7" name="Rounded Rectangle 6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Most important things that users need to take care of is error handling.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6" name="Group 8"/>
          <p:cNvGrpSpPr/>
          <p:nvPr/>
        </p:nvGrpSpPr>
        <p:grpSpPr>
          <a:xfrm>
            <a:off x="381000" y="2133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0" name="Rounded Rectangle 9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Users also have to take care of handling exception and errors while designing the database.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9" name="Group 12"/>
          <p:cNvGrpSpPr/>
          <p:nvPr/>
        </p:nvGrpSpPr>
        <p:grpSpPr>
          <a:xfrm>
            <a:off x="381000" y="32004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14" name="Rounded Rectangle 13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Various error handling mechanisms are as follows: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381001" y="4191000"/>
            <a:ext cx="82295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When executing some DML statements such as </a:t>
            </a:r>
            <a:r>
              <a:rPr lang="en-US" sz="1800" dirty="0" smtClean="0">
                <a:cs typeface="Courier New" pitchFamily="49" charset="0"/>
              </a:rPr>
              <a:t>INSERT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</a:t>
            </a:r>
            <a:r>
              <a:rPr lang="en-US" sz="1800" dirty="0" smtClean="0">
                <a:cs typeface="Courier New" pitchFamily="49" charset="0"/>
              </a:rPr>
              <a:t>DELETE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and </a:t>
            </a:r>
            <a:r>
              <a:rPr lang="en-US" sz="1800" dirty="0" smtClean="0">
                <a:cs typeface="Courier New" pitchFamily="49" charset="0"/>
              </a:rPr>
              <a:t>UPDATE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users can handle errors to ensure correct output.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When a transaction fails and the user needs to rollback the transaction, an appropriate error message can be displayed.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When working with cursors in SQL Server, users can handle errors to ensure correct results.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TRY</a:t>
            </a:r>
            <a:r>
              <a:rPr lang="en-US" dirty="0" smtClean="0"/>
              <a:t>…</a:t>
            </a:r>
            <a:r>
              <a:rPr dirty="0" smtClean="0"/>
              <a:t>CATCH 1-3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Are used to implement exception handling in Transact-SQL.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81000" y="21336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16" name="Rounded Rectangle 1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Can enclose one or more Transact-SQL statements within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81000" y="31242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Passes control 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to 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CATCH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 that may contain one or more statements, if an error occurs in the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TRY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block.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38400" y="4018427"/>
            <a:ext cx="3552825" cy="27986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TRY…CATCH 2-3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81000" y="1752362"/>
            <a:ext cx="815340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     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{ sql_statement | statement_block }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[ { sql_statement | statement_block } ]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[ ; ]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33400" y="1143000"/>
            <a:ext cx="1524000" cy="4572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/>
              <a:t>Syntax: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533400" y="3657600"/>
            <a:ext cx="7848600" cy="1144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231775"/>
            <a:r>
              <a:rPr lang="en-US" sz="1800" dirty="0" smtClean="0">
                <a:cs typeface="Courier New" pitchFamily="49" charset="0"/>
              </a:rPr>
              <a:t>sql_statement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any Transact-SQL statement.</a:t>
            </a:r>
          </a:p>
          <a:p>
            <a:pPr marL="231775"/>
            <a:r>
              <a:rPr lang="en-US" sz="1800" dirty="0" smtClean="0">
                <a:cs typeface="Courier New" pitchFamily="49" charset="0"/>
              </a:rPr>
              <a:t>statement_block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specifies the group of Transact-SQL statements in a </a:t>
            </a:r>
            <a:r>
              <a:rPr lang="en-US" sz="1800" dirty="0" smtClean="0">
                <a:cs typeface="Courier New" pitchFamily="49" charset="0"/>
              </a:rPr>
              <a:t>BEGIN…END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block.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381000" y="4953000"/>
            <a:ext cx="8153400" cy="762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90000"/>
              <a:hueOff val="0"/>
              <a:satOff val="0"/>
              <a:lumOff val="0"/>
              <a:alphaOff val="-40000"/>
            </a:schemeClr>
          </a:fillRef>
          <a:effectRef idx="2">
            <a:schemeClr val="accent4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</p:sp>
      <p:sp>
        <p:nvSpPr>
          <p:cNvPr id="14" name="Rounded Rectangle 4"/>
          <p:cNvSpPr/>
          <p:nvPr/>
        </p:nvSpPr>
        <p:spPr>
          <a:xfrm>
            <a:off x="455558" y="5029200"/>
            <a:ext cx="8004285" cy="68760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TRY…CATCH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construct will catch all run-time errors that have severity higher than 10 and that do not close the database connection.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381000" y="5791200"/>
            <a:ext cx="8153400" cy="762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90000"/>
              <a:hueOff val="0"/>
              <a:satOff val="0"/>
              <a:lumOff val="0"/>
              <a:alphaOff val="-40000"/>
            </a:schemeClr>
          </a:fillRef>
          <a:effectRef idx="2">
            <a:schemeClr val="accent4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</p:sp>
      <p:sp>
        <p:nvSpPr>
          <p:cNvPr id="17" name="Rounded Rectangle 4"/>
          <p:cNvSpPr/>
          <p:nvPr/>
        </p:nvSpPr>
        <p:spPr>
          <a:xfrm>
            <a:off x="455558" y="5865596"/>
            <a:ext cx="8004285" cy="68760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TRY…CATCH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 cannot span multiple batches or multiple blocks of </a:t>
            </a:r>
            <a:br>
              <a:rPr lang="en-US" sz="1800" dirty="0" smtClean="0">
                <a:latin typeface="Calibri" pitchFamily="34" charset="0"/>
                <a:cs typeface="Calibri" pitchFamily="34" charset="0"/>
              </a:rPr>
            </a:br>
            <a:r>
              <a:rPr lang="en-US" sz="1800" dirty="0" smtClean="0">
                <a:latin typeface="Calibri" pitchFamily="34" charset="0"/>
                <a:cs typeface="Calibri" pitchFamily="34" charset="0"/>
              </a:rPr>
              <a:t>Transact-SQL statements.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Error Handling / Session 15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TRY…CATCH 3-3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78468"/>
            <a:ext cx="830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a simple example of </a:t>
            </a:r>
            <a:r>
              <a:rPr lang="en-US" sz="1800" dirty="0" smtClean="0">
                <a:cs typeface="Courier New" pitchFamily="49" charset="0"/>
              </a:rPr>
              <a:t>TRY…CATCH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1524000"/>
            <a:ext cx="815340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  DECLARE @num int;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  SELECT @num=217/0;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TRY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BEGIN CATCH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  PRINT 'Error occurred, unable to divide by 0'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cs typeface="Courier New" pitchFamily="49" charset="0"/>
              </a:rPr>
              <a:t>END CATCH;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381000" y="3276600"/>
            <a:ext cx="8153400" cy="762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90000"/>
              <a:hueOff val="0"/>
              <a:satOff val="0"/>
              <a:lumOff val="0"/>
              <a:alphaOff val="-40000"/>
            </a:schemeClr>
          </a:fillRef>
          <a:effectRef idx="2">
            <a:schemeClr val="accent4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</p:sp>
      <p:sp>
        <p:nvSpPr>
          <p:cNvPr id="11" name="Rounded Rectangle 4"/>
          <p:cNvSpPr/>
          <p:nvPr/>
        </p:nvSpPr>
        <p:spPr>
          <a:xfrm>
            <a:off x="455558" y="3350996"/>
            <a:ext cx="8004285" cy="68760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Both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TRY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and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blocks can contain nested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TRY…CATCH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constructs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381000" y="4114800"/>
            <a:ext cx="8153400" cy="762000"/>
          </a:xfrm>
          <a:prstGeom prst="roundRect">
            <a:avLst/>
          </a:pr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90000"/>
              <a:hueOff val="0"/>
              <a:satOff val="0"/>
              <a:lumOff val="0"/>
              <a:alphaOff val="-40000"/>
            </a:schemeClr>
          </a:fillRef>
          <a:effectRef idx="2">
            <a:schemeClr val="accent4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</p:sp>
      <p:sp>
        <p:nvSpPr>
          <p:cNvPr id="13" name="Rounded Rectangle 4"/>
          <p:cNvSpPr/>
          <p:nvPr/>
        </p:nvSpPr>
        <p:spPr>
          <a:xfrm>
            <a:off x="455558" y="4189196"/>
            <a:ext cx="8004285" cy="68760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If the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 encloses a nested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TRY…CATCH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construct, any error in the nested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TRY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 passes the control to the nested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381000" y="4953000"/>
            <a:ext cx="8153400" cy="762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90000"/>
              <a:hueOff val="0"/>
              <a:satOff val="0"/>
              <a:lumOff val="0"/>
              <a:alphaOff val="-40000"/>
            </a:schemeClr>
          </a:fillRef>
          <a:effectRef idx="2">
            <a:schemeClr val="accent4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</p:sp>
      <p:sp>
        <p:nvSpPr>
          <p:cNvPr id="15" name="Rounded Rectangle 4"/>
          <p:cNvSpPr/>
          <p:nvPr/>
        </p:nvSpPr>
        <p:spPr>
          <a:xfrm>
            <a:off x="455558" y="5027396"/>
            <a:ext cx="8004285" cy="68760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If there is no nested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TRY…CATCH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construct the error is passed back to the caller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381000" y="5791200"/>
            <a:ext cx="8153400" cy="762000"/>
          </a:xfrm>
          <a:prstGeom prst="roundRect">
            <a:avLst/>
          </a:prstGeom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90000"/>
              <a:hueOff val="0"/>
              <a:satOff val="0"/>
              <a:lumOff val="0"/>
              <a:alphaOff val="-40000"/>
            </a:schemeClr>
          </a:fillRef>
          <a:effectRef idx="2">
            <a:schemeClr val="accent4">
              <a:alpha val="90000"/>
              <a:hueOff val="0"/>
              <a:satOff val="0"/>
              <a:lumOff val="0"/>
              <a:alphaOff val="-40000"/>
            </a:schemeClr>
          </a:effectRef>
          <a:fontRef idx="minor">
            <a:schemeClr val="lt1"/>
          </a:fontRef>
        </p:style>
      </p:sp>
      <p:sp>
        <p:nvSpPr>
          <p:cNvPr id="17" name="Rounded Rectangle 4"/>
          <p:cNvSpPr/>
          <p:nvPr/>
        </p:nvSpPr>
        <p:spPr>
          <a:xfrm>
            <a:off x="455558" y="5865596"/>
            <a:ext cx="8004285" cy="68760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TRY…CATCH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constructs can also catch unhandled errors from triggers or stored procedures that execute through the code in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TRY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block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15085</TotalTime>
  <Words>2996</Words>
  <Application>Microsoft Office PowerPoint</Application>
  <PresentationFormat>On-screen Show (4:3)</PresentationFormat>
  <Paragraphs>422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4" baseType="lpstr">
      <vt:lpstr>3_Office Theme</vt:lpstr>
      <vt:lpstr>Custom Design</vt:lpstr>
      <vt:lpstr>Slide 1</vt:lpstr>
      <vt:lpstr>Objectives</vt:lpstr>
      <vt:lpstr>Introduction</vt:lpstr>
      <vt:lpstr>Types of Errors 1-2</vt:lpstr>
      <vt:lpstr>Types of Errors 2-2</vt:lpstr>
      <vt:lpstr>Implementing Error Handling</vt:lpstr>
      <vt:lpstr>TRY…CATCH 1-3</vt:lpstr>
      <vt:lpstr>TRY…CATCH 2-3</vt:lpstr>
      <vt:lpstr>TRY…CATCH 3-3</vt:lpstr>
      <vt:lpstr>Error Information 1-3</vt:lpstr>
      <vt:lpstr>Error Information 2-3</vt:lpstr>
      <vt:lpstr>Error Information 3-3</vt:lpstr>
      <vt:lpstr>Need for Transactions</vt:lpstr>
      <vt:lpstr>@@ERROR 1-2</vt:lpstr>
      <vt:lpstr>@@ERROR 2-2</vt:lpstr>
      <vt:lpstr>RAISERROR 1-5</vt:lpstr>
      <vt:lpstr>RAISERROR 2-5</vt:lpstr>
      <vt:lpstr>RAISERROR 3-5 </vt:lpstr>
      <vt:lpstr>RAISERROR 4-5</vt:lpstr>
      <vt:lpstr>RAISERROR 5-5</vt:lpstr>
      <vt:lpstr>ERROR _STATE</vt:lpstr>
      <vt:lpstr>ERROR _SEVERITY</vt:lpstr>
      <vt:lpstr>ERROR _PROCEDURE</vt:lpstr>
      <vt:lpstr>ERROR _NUMBER</vt:lpstr>
      <vt:lpstr>ERROR _MESSAGE</vt:lpstr>
      <vt:lpstr>ERROR _LINE</vt:lpstr>
      <vt:lpstr>Errors Unaffected by the TRY...CATCH Construct 1-3 </vt:lpstr>
      <vt:lpstr>Errors Unaffected by the TRY...CATCH Construct 2-3</vt:lpstr>
      <vt:lpstr>Errors Unaffected by the TRY...CATCH Construct 3-3</vt:lpstr>
      <vt:lpstr>THROW 1-2</vt:lpstr>
      <vt:lpstr>THROW 2-2</vt:lpstr>
      <vt:lpstr>Summary</vt:lpstr>
    </vt:vector>
  </TitlesOfParts>
  <Company>Aptech Limited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1 XP</dc:title>
  <dc:creator>Aptech Limited</dc:creator>
  <cp:lastModifiedBy>Aptech </cp:lastModifiedBy>
  <cp:revision>2645</cp:revision>
  <dcterms:created xsi:type="dcterms:W3CDTF">2006-08-16T00:00:00Z</dcterms:created>
  <dcterms:modified xsi:type="dcterms:W3CDTF">2013-04-01T11:11:17Z</dcterms:modified>
</cp:coreProperties>
</file>